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1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241D-795B-42C8-82B0-FEC0C983BC53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80E18-2EB5-4B16-A135-A489DD8A6E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80E18-2EB5-4B16-A135-A489DD8A6E2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12954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«Формирование учебно-познавательной компетенции у </a:t>
            </a:r>
            <a:r>
              <a:rPr lang="ru-RU" b="1" dirty="0" smtClean="0">
                <a:solidFill>
                  <a:srgbClr val="C00000"/>
                </a:solidFill>
              </a:rPr>
              <a:t>учащихся»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Оля\Desktop\f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1"/>
            <a:ext cx="556259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Не должны использоваться:</a:t>
            </a:r>
            <a:r>
              <a:rPr lang="ru-RU" sz="4800" dirty="0" smtClean="0">
                <a:solidFill>
                  <a:srgbClr val="0070C0"/>
                </a:solidFill>
              </a:rPr>
              <a:t/>
            </a:r>
            <a:br>
              <a:rPr lang="ru-RU" sz="4800" dirty="0" smtClean="0">
                <a:solidFill>
                  <a:srgbClr val="0070C0"/>
                </a:solidFill>
              </a:rPr>
            </a:br>
            <a:endParaRPr lang="ru-RU" sz="4800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1"/>
            <a:ext cx="6934200" cy="3581399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/>
              <a:t>Монолог учителя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/>
              <a:t>Фронтально-индивидуальный опрос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/>
              <a:t>Информирующие беседы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/>
              <a:t>Демонстрация фильмов без обсуждения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b="1" dirty="0" smtClean="0"/>
              <a:t>Самостоятельная работа с учебником по заданию учителя.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9219" name="Picture 3" descr="C:\Users\Оля\Desktop\уч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733800"/>
            <a:ext cx="2286000" cy="284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B050"/>
                </a:solidFill>
                <a:latin typeface="Comic Sans MS" pitchFamily="66" charset="0"/>
              </a:rPr>
              <a:t>Прежде всего, независимо от технологий, которые использует преподаватель, он должен помнить следующие правила: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sz="4000" dirty="0" smtClean="0"/>
              <a:t>Главным есть не предмет, которому вы учите, а личность, которую вы формируете. </a:t>
            </a:r>
          </a:p>
          <a:p>
            <a:pPr lvl="0"/>
            <a:r>
              <a:rPr lang="ru-RU" sz="4000" dirty="0" smtClean="0"/>
              <a:t>На воспитание активности не жалейте ни времени, ни </a:t>
            </a:r>
            <a:r>
              <a:rPr lang="ru-RU" sz="4000" dirty="0" smtClean="0"/>
              <a:t>усилий.</a:t>
            </a:r>
            <a:endParaRPr lang="ru-RU" sz="4000" dirty="0" smtClean="0"/>
          </a:p>
          <a:p>
            <a:pPr lvl="0"/>
            <a:r>
              <a:rPr lang="ru-RU" sz="4000" dirty="0" smtClean="0"/>
              <a:t>Помогайте ученикам овладеть наиболее продуктивными методами учебно-познавательной деятельности, учите иx учиться.</a:t>
            </a:r>
          </a:p>
          <a:p>
            <a:pPr lvl="0"/>
            <a:r>
              <a:rPr lang="ru-RU" sz="4000" dirty="0" smtClean="0"/>
              <a:t>Необходимо чаще использовать вопрос “почему?”, чтобы научить мыслить </a:t>
            </a:r>
            <a:r>
              <a:rPr lang="ru-RU" sz="4000" dirty="0" smtClean="0"/>
              <a:t>причинно.</a:t>
            </a:r>
            <a:endParaRPr lang="ru-RU" sz="4000" dirty="0" smtClean="0"/>
          </a:p>
          <a:p>
            <a:pPr lvl="0"/>
            <a:r>
              <a:rPr lang="ru-RU" sz="4000" dirty="0" smtClean="0"/>
              <a:t>Помните, что знает не тот, кто пересказывает, а тот, кто использует на практике.</a:t>
            </a:r>
          </a:p>
          <a:p>
            <a:pPr lvl="0"/>
            <a:r>
              <a:rPr lang="ru-RU" sz="4000" dirty="0" smtClean="0"/>
              <a:t>Приучайте учеников думать и действовать самостоятельно.</a:t>
            </a:r>
          </a:p>
          <a:p>
            <a:pPr lvl="0"/>
            <a:r>
              <a:rPr lang="ru-RU" sz="4000" dirty="0" smtClean="0"/>
              <a:t>Творческое мышление развивайте всесторонним анализом проблем; познавательные задачи решайте несколькими способами, практикуйте творческие задачи.</a:t>
            </a:r>
          </a:p>
          <a:p>
            <a:pPr lvl="0"/>
            <a:r>
              <a:rPr lang="ru-RU" sz="4000" dirty="0" smtClean="0"/>
              <a:t>Необходимо чаще показывать ученикам перспективы иx обучения.</a:t>
            </a:r>
          </a:p>
          <a:p>
            <a:pPr lvl="0"/>
            <a:r>
              <a:rPr lang="ru-RU" sz="4000" dirty="0" smtClean="0"/>
              <a:t>Используйте схемы, планы, чтобы обеспечить усвоение системы знаний.</a:t>
            </a:r>
          </a:p>
          <a:p>
            <a:pPr lvl="0"/>
            <a:r>
              <a:rPr lang="ru-RU" sz="4000" dirty="0" smtClean="0"/>
              <a:t>Изучайте и учитывайте жизненный опыт учеников, их интересы, особенности развития.</a:t>
            </a:r>
          </a:p>
          <a:p>
            <a:pPr lvl="0"/>
            <a:r>
              <a:rPr lang="ru-RU" sz="4000" dirty="0" smtClean="0"/>
              <a:t>Будьте проинформированы относительно последних научных достижений по своему предмету.</a:t>
            </a:r>
          </a:p>
          <a:p>
            <a:pPr lvl="0"/>
            <a:r>
              <a:rPr lang="ru-RU" sz="4000" dirty="0" smtClean="0"/>
              <a:t>Поощряйте исследовательскую работу учеников. Найдите возможность ознакомить их с техникой экспериментальной работы, алгоритмами решения задач, обработкой первоисточников и справочных материалов.</a:t>
            </a:r>
          </a:p>
          <a:p>
            <a:pPr lvl="0"/>
            <a:r>
              <a:rPr lang="ru-RU" sz="4000" dirty="0" smtClean="0"/>
              <a:t>Учите так, чтобы ученик понимал, что знание является для него жизненной необходимостью.</a:t>
            </a:r>
          </a:p>
          <a:p>
            <a:pPr lvl="0"/>
            <a:r>
              <a:rPr lang="ru-RU" sz="4000" dirty="0" smtClean="0"/>
              <a:t>Объясняйте ученикам, что каждый человек найдет свое место в жизни, если научится всему, что необходимо для реализации жизненных планов.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52799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4800" i="1" dirty="0" smtClean="0">
                <a:solidFill>
                  <a:srgbClr val="0070C0"/>
                </a:solidFill>
              </a:rPr>
              <a:t>«Мы слишком часто даем детям ответы, которые надо выучить, а не ставим перед ними проблемы, которые надо решить». </a:t>
            </a:r>
          </a:p>
          <a:p>
            <a:pPr eaLnBrk="1" hangingPunct="1">
              <a:buFont typeface="Arial" charset="0"/>
              <a:buNone/>
            </a:pPr>
            <a:r>
              <a:rPr lang="ru-RU" sz="5400" b="1" dirty="0" smtClean="0"/>
              <a:t> </a:t>
            </a:r>
            <a:endParaRPr lang="ru-RU" sz="5400" dirty="0" smtClean="0"/>
          </a:p>
        </p:txBody>
      </p:sp>
      <p:pic>
        <p:nvPicPr>
          <p:cNvPr id="2050" name="Picture 2" descr="C:\Users\Оля\Desktop\вопрос от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91000"/>
            <a:ext cx="5257800" cy="217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>Наша задача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71999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700" dirty="0" smtClean="0"/>
              <a:t>воспитать лидера, способного к самореализации в любой области деятельности, неординарно мыслящего, творческого, умеющего нестандартно решать поставленные задачи и формулировать новые перспективные цели</a:t>
            </a:r>
            <a:r>
              <a:rPr lang="ru-RU" dirty="0" smtClean="0"/>
              <a:t>.</a:t>
            </a:r>
          </a:p>
        </p:txBody>
      </p:sp>
      <p:pic>
        <p:nvPicPr>
          <p:cNvPr id="3074" name="Picture 2" descr="C:\Users\Оля\Desktop\лид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962400"/>
            <a:ext cx="3352800" cy="264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858000" cy="4038599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Компетенция в переводе с латинского языка означает круг вопросов, в которых человек хорошо осведомлен, обладает познаниями и опытом.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Компетенция – готовность субъекта эффективно организовать внутренние и внешние ресурсы для постановки и достижения цели(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Г.Селевко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Компетенция и компетентность</a:t>
            </a:r>
          </a:p>
        </p:txBody>
      </p:sp>
      <p:pic>
        <p:nvPicPr>
          <p:cNvPr id="4098" name="Picture 2" descr="C:\Users\Оля\Desktop\комп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14800"/>
            <a:ext cx="2404196" cy="2645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ключевыми компетенциями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подразумеваются наиболее универсальные по своему характеру и степени применимости компетенции. Их формирование осуществляется в рамках каждого учебного предмета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сути, они –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надпредметны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Ключевые компетенции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dirty="0" smtClean="0"/>
              <a:t> 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ключевых образовательных компетенций: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086600" cy="4191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1. Ценностно-смысловые компетенции.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2. Общекультурные компетенции.</a:t>
            </a:r>
            <a:r>
              <a:rPr lang="ru-RU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</a:t>
            </a:r>
            <a:r>
              <a:rPr lang="ru-RU" sz="2800" b="1" dirty="0" smtClean="0"/>
              <a:t>3. Учебно-познавательные компетенции.</a:t>
            </a:r>
            <a:r>
              <a:rPr lang="ru-RU" sz="28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 4. Информационные компетенции.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5. Коммуникативные компетенции.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6. Социально-трудовые компетенции.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7. Компетенции личностного самосовершенствования .</a:t>
            </a:r>
            <a:endParaRPr lang="ru-RU" sz="2800" dirty="0" smtClean="0"/>
          </a:p>
        </p:txBody>
      </p:sp>
      <p:pic>
        <p:nvPicPr>
          <p:cNvPr id="5122" name="Picture 2" descr="C:\Users\Оля\Desktop\7 ком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1148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1. Формирование учебно-познавательной компетенции в рамках урочной деятельности - это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5638800" cy="4648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dirty="0" smtClean="0"/>
              <a:t>Обучение по интегрированным учебникам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dirty="0" smtClean="0"/>
              <a:t>Использование современных </a:t>
            </a:r>
            <a:r>
              <a:rPr lang="ru-RU" sz="3500" b="1" dirty="0" err="1" smtClean="0"/>
              <a:t>мультимедийных</a:t>
            </a:r>
            <a:r>
              <a:rPr lang="ru-RU" sz="3500" b="1" dirty="0" smtClean="0"/>
              <a:t> технологий .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dirty="0" smtClean="0"/>
              <a:t>Проведение нетрадиционных уроков.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dirty="0" smtClean="0"/>
              <a:t>Система индивидуальных и творческих заданий на уроках.  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dirty="0" smtClean="0"/>
              <a:t>Создание учащимися цифровых образовательных ресурсов по предмету. 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6146" name="Picture 2" descr="C:\Users\Оля\Desktop\ученик умны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406777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2. Внеурочная деятельность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dirty="0" smtClean="0"/>
              <a:t>Участие в предметных олимпиадах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dirty="0" smtClean="0"/>
              <a:t>Участие в творческих интеллектуальных  и интернет конкурсах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dirty="0" smtClean="0"/>
              <a:t>Театральные постановки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dirty="0" smtClean="0"/>
              <a:t>Использование английской песни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dirty="0" smtClean="0"/>
              <a:t>Участие в английских праздниках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2" name="Picture 2" descr="C:\Users\Оля\Desktop\олим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09800"/>
            <a:ext cx="189166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Формы работы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143001"/>
            <a:ext cx="6781800" cy="4267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sz="4000" dirty="0" smtClean="0"/>
              <a:t> </a:t>
            </a:r>
            <a:r>
              <a:rPr lang="ru-RU" sz="4400" b="1" dirty="0" smtClean="0"/>
              <a:t>метод проектов</a:t>
            </a:r>
          </a:p>
          <a:p>
            <a:pPr eaLnBrk="1" hangingPunct="1"/>
            <a:r>
              <a:rPr lang="ru-RU" sz="4400" b="1" dirty="0" smtClean="0"/>
              <a:t> метод дебатов и дискуссий</a:t>
            </a:r>
          </a:p>
          <a:p>
            <a:pPr eaLnBrk="1" hangingPunct="1"/>
            <a:r>
              <a:rPr lang="ru-RU" sz="4400" b="1" dirty="0" smtClean="0"/>
              <a:t> игровые технологии</a:t>
            </a:r>
          </a:p>
          <a:p>
            <a:pPr eaLnBrk="1" hangingPunct="1"/>
            <a:r>
              <a:rPr lang="ru-RU" sz="4400" b="1" dirty="0" smtClean="0"/>
              <a:t> проблемное обучение</a:t>
            </a:r>
          </a:p>
          <a:p>
            <a:pPr eaLnBrk="1" hangingPunct="1"/>
            <a:r>
              <a:rPr lang="ru-RU" sz="4400" b="1" dirty="0" smtClean="0"/>
              <a:t> технология интерактивного обучения</a:t>
            </a:r>
          </a:p>
          <a:p>
            <a:pPr eaLnBrk="1" hangingPunct="1"/>
            <a:r>
              <a:rPr lang="ru-RU" sz="4400" b="1" dirty="0" smtClean="0"/>
              <a:t> технология модульного обучения </a:t>
            </a:r>
          </a:p>
          <a:p>
            <a:pPr eaLnBrk="1" hangingPunct="1"/>
            <a:endParaRPr lang="ru-RU" sz="4000" dirty="0" smtClean="0"/>
          </a:p>
        </p:txBody>
      </p:sp>
      <p:pic>
        <p:nvPicPr>
          <p:cNvPr id="3" name="Picture 3" descr="C:\Users\Оля\Desktop\проектн дея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876800"/>
            <a:ext cx="3156853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286</Words>
  <Application>Microsoft Office PowerPoint</Application>
  <PresentationFormat>Экран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Наша задача - </vt:lpstr>
      <vt:lpstr>Компетенция и компетентность</vt:lpstr>
      <vt:lpstr>Ключевые компетенции</vt:lpstr>
      <vt:lpstr> 7 ключевых образовательных компетенций: </vt:lpstr>
      <vt:lpstr>1. Формирование учебно-познавательной компетенции в рамках урочной деятельности - это </vt:lpstr>
      <vt:lpstr> 2. Внеурочная деятельность.</vt:lpstr>
      <vt:lpstr>Формы работы</vt:lpstr>
      <vt:lpstr>Не должны использоваться: </vt:lpstr>
      <vt:lpstr>Прежде всего, независимо от технологий, которые использует преподаватель, он должен помнить следующие правила: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 Мама</dc:creator>
  <cp:lastModifiedBy>Оля</cp:lastModifiedBy>
  <cp:revision>7</cp:revision>
  <dcterms:created xsi:type="dcterms:W3CDTF">2016-01-25T02:13:32Z</dcterms:created>
  <dcterms:modified xsi:type="dcterms:W3CDTF">2016-01-25T03:14:24Z</dcterms:modified>
</cp:coreProperties>
</file>